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68" r:id="rId4"/>
    <p:sldId id="295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94" r:id="rId21"/>
    <p:sldId id="296" r:id="rId22"/>
    <p:sldId id="270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2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강동현" initials="강" lastIdx="1" clrIdx="1">
    <p:extLst>
      <p:ext uri="{19B8F6BF-5375-455C-9EA6-DF929625EA0E}">
        <p15:presenceInfo xmlns:p15="http://schemas.microsoft.com/office/powerpoint/2012/main" userId="S::rkdehd63602@st.dima.ac.kr::e75b7a30-dc9e-45e2-8f86-93e22e4de75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81DA"/>
    <a:srgbClr val="5DA5E7"/>
    <a:srgbClr val="5BC4E9"/>
    <a:srgbClr val="2045E4"/>
    <a:srgbClr val="423B34"/>
    <a:srgbClr val="F2F2F2"/>
    <a:srgbClr val="D0C5BA"/>
    <a:srgbClr val="EEEAE6"/>
    <a:srgbClr val="7F7F7F"/>
    <a:srgbClr val="6A8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16" autoAdjust="0"/>
    <p:restoredTop sz="94660"/>
  </p:normalViewPr>
  <p:slideViewPr>
    <p:cSldViewPr snapToGrid="0">
      <p:cViewPr varScale="1">
        <p:scale>
          <a:sx n="83" d="100"/>
          <a:sy n="83" d="100"/>
        </p:scale>
        <p:origin x="98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gif>
</file>

<file path=ppt/media/image11.png>
</file>

<file path=ppt/media/image12.gif>
</file>

<file path=ppt/media/image13.gif>
</file>

<file path=ppt/media/image14.gif>
</file>

<file path=ppt/media/image15.gif>
</file>

<file path=ppt/media/image16.png>
</file>

<file path=ppt/media/image17.gif>
</file>

<file path=ppt/media/image18.gif>
</file>

<file path=ppt/media/image19.gif>
</file>

<file path=ppt/media/image2.gif>
</file>

<file path=ppt/media/image20.gif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62600-66F2-462B-B084-8935B96C5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17E2ED-6593-453F-8619-635884359F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19AC70-764E-46EB-A02A-A2782194B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B97E8D-5576-4C71-9421-807273C67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5DA0F5-DBF0-4227-8D48-AE5F04F88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764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D8BD50-4309-4A24-BEF6-EE5926B6B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F11FEC-FB62-40A1-9C86-A96BD9BFF3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00A770-A39D-4833-BEAF-304DD44B8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781BCE-A3EE-4F89-90E3-786F5A74B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8A1376-87C3-421D-84C3-3C684751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925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A541D9F-6E37-49FA-9524-DBE234CEBB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B7117F-5100-42BF-9995-2369B6125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9C926D-AA5E-4185-8C30-29888ACFA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F45750-BD42-48B9-98FB-9BA34AA71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717303-232B-4D0F-AEA5-FB11A7758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477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E98D10-3188-42D9-A95A-62926DC74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630BB5-08D7-4233-90D1-12203766D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E81200-D644-4746-8E14-EA92A30F3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BC7933-AB10-4A0B-AC4D-FA8B520BD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11FC4F-62E5-4464-AE11-E8E40AA50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991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1879AB-BCA8-4207-862D-E04D2A776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4FD92B-A438-4699-8EE3-2821ED9700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863783-8EDD-45CC-84F6-E49CD6A94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643D15-BE96-48FF-B201-5E3C7A8E0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AD9DC0-3CEC-465D-A9EA-6D09FDFE4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891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E37C29-3F0C-4394-BECF-9CAD132F2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11FA34-9B8F-475F-989B-5983699705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AE586C-2F90-4066-80CA-543E3804F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B3F812-7276-4995-9CAF-453F6D4F5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0DE124-376B-405C-A926-1F7FD464A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A8578C-34C0-4C16-8AA2-4C56E8A3A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52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B2F952-B5F7-4BC3-886E-11268C6EF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838ADF-651A-4FA2-A0F5-4C9A5E3FF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81E268-A478-4B5D-B2F9-3904594E06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AA5C348-0538-4796-B698-FF4E5D413B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F79C17B-5168-445D-868D-4169D5E8D6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571DB32-4975-4EB6-8761-4C94F7CE7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95B7CB-A07E-4CB8-A729-DD38610D1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E53CFB-6397-4B0D-8836-3142D4555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685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9D5CE5-E6C0-4095-AF5C-16A7A8C1F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221507A-78C1-4FE8-B33E-2A34E6977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B0845B-0653-4676-B86F-4A1034CF2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79B550-20E9-4E36-B670-5B7D060A9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017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2A7BA4-87A5-47C4-A192-B7DB839F9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C63F465-C77E-4B0B-A3A7-B473B9093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BDB6EB-55FE-47C7-9B13-3C7332ADD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917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797AC-B281-43E7-BF53-2361FB2E0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9BFFA1-6F93-4C66-A325-AA86D9B5E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491D7D-2B63-4EB1-A369-F9EC763F1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326E07-B745-4397-9D74-40D1841D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749314-A20E-4C9C-AAFC-D051E646C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C42C7D-8AA3-4F46-8C1E-153ACBCA7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18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4FB4E9-1B30-452B-8DEA-587064ED0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F0CD49A-D152-4A3A-8C90-8196053536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B91BD9-4B55-4412-A983-E04E585673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74751F-6BA3-4F88-BD1A-4BB4D17F5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0C1F4D-AD5A-4F87-95F4-7C2C57E5D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41AE3D-3120-4FE0-BBFE-4A18B86EF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726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849FC39-9B5A-4062-BA5D-DBED1CBE9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31D862-9ED3-489D-8B6F-095E219D04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702CDA-2FD0-4C01-9B42-11D616A14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8E669-3B34-4C9E-8180-3CFA7561CC3B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085BAB-E5AA-476E-8C30-E5F3504088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8DDDA0-F322-4407-9D68-EDF500353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C9D74-E18E-4974-A088-CFABC8081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992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C56BA2A-0993-44EC-8699-03631093A2C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368723BC-3C7B-D368-141E-B0AB1EB3944C}"/>
              </a:ext>
            </a:extLst>
          </p:cNvPr>
          <p:cNvSpPr/>
          <p:nvPr/>
        </p:nvSpPr>
        <p:spPr>
          <a:xfrm>
            <a:off x="9376913" y="3959525"/>
            <a:ext cx="2815087" cy="2898475"/>
          </a:xfrm>
          <a:prstGeom prst="triangle">
            <a:avLst>
              <a:gd name="adj" fmla="val 1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6466198-DF21-CA77-0A7F-8900B4B42455}"/>
              </a:ext>
            </a:extLst>
          </p:cNvPr>
          <p:cNvGrpSpPr/>
          <p:nvPr/>
        </p:nvGrpSpPr>
        <p:grpSpPr>
          <a:xfrm>
            <a:off x="8097898" y="3119115"/>
            <a:ext cx="3757672" cy="3305982"/>
            <a:chOff x="8097898" y="3119115"/>
            <a:chExt cx="3757672" cy="3305982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01556A17-0860-297D-28FF-803826153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8300327" y="3119115"/>
              <a:ext cx="3555243" cy="3305982"/>
            </a:xfrm>
            <a:prstGeom prst="rect">
              <a:avLst/>
            </a:prstGeom>
          </p:spPr>
        </p:pic>
        <p:sp>
          <p:nvSpPr>
            <p:cNvPr id="4" name="평행 사변형 3">
              <a:extLst>
                <a:ext uri="{FF2B5EF4-FFF2-40B4-BE49-F238E27FC236}">
                  <a16:creationId xmlns:a16="http://schemas.microsoft.com/office/drawing/2014/main" id="{F0D795FC-C449-A72F-71B2-179ECE33C8C8}"/>
                </a:ext>
              </a:extLst>
            </p:cNvPr>
            <p:cNvSpPr/>
            <p:nvPr/>
          </p:nvSpPr>
          <p:spPr>
            <a:xfrm rot="19900061">
              <a:off x="8097898" y="3835891"/>
              <a:ext cx="2726849" cy="1031230"/>
            </a:xfrm>
            <a:prstGeom prst="parallelogram">
              <a:avLst>
                <a:gd name="adj" fmla="val 54789"/>
              </a:avLst>
            </a:prstGeom>
            <a:solidFill>
              <a:srgbClr val="2081D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D270993-A104-5FCA-5804-9E3965D91215}"/>
              </a:ext>
            </a:extLst>
          </p:cNvPr>
          <p:cNvSpPr txBox="1"/>
          <p:nvPr/>
        </p:nvSpPr>
        <p:spPr>
          <a:xfrm>
            <a:off x="1501275" y="3275111"/>
            <a:ext cx="1869200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ko-KR" altLang="en-US" sz="1400" kern="100" spc="-8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장원재</a:t>
            </a:r>
            <a:r>
              <a:rPr lang="en-US" altLang="ko-KR" sz="14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, </a:t>
            </a:r>
            <a:r>
              <a:rPr lang="ko-KR" altLang="en-US" sz="14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정연하</a:t>
            </a:r>
            <a:r>
              <a:rPr lang="en-US" altLang="ko-KR" sz="14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, </a:t>
            </a:r>
            <a:r>
              <a:rPr lang="ko-KR" altLang="en-US" sz="14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최규송</a:t>
            </a:r>
            <a:endParaRPr lang="en-US" altLang="ko-KR" sz="14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C95163-F791-9ABC-B431-AE416F17B9D0}"/>
              </a:ext>
            </a:extLst>
          </p:cNvPr>
          <p:cNvSpPr txBox="1"/>
          <p:nvPr/>
        </p:nvSpPr>
        <p:spPr>
          <a:xfrm>
            <a:off x="1501276" y="2359180"/>
            <a:ext cx="23903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ko-KR" sz="36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By Team 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8F17F2-6A3E-1773-023A-8CAACC02A2FA}"/>
              </a:ext>
            </a:extLst>
          </p:cNvPr>
          <p:cNvSpPr txBox="1"/>
          <p:nvPr/>
        </p:nvSpPr>
        <p:spPr>
          <a:xfrm>
            <a:off x="1363253" y="1060820"/>
            <a:ext cx="532387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ko-KR" altLang="en-US" sz="8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용사이야기</a:t>
            </a:r>
            <a:r>
              <a:rPr lang="en-US" altLang="ko-KR" sz="8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70613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10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67519" y="1814771"/>
            <a:ext cx="6229533" cy="2828904"/>
            <a:chOff x="288547" y="3361717"/>
            <a:chExt cx="2785753" cy="1779446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88547" y="3361717"/>
              <a:ext cx="592418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디펜스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1429922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캐릭마다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가격이 존재해서 금액을 지불하여 설치 가능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일정 숫자의 적을 잡으면 승리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무작위의 적이 등장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4)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일정량의 적을 놓치면 패배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정연하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7CF70F-11FA-9056-6A88-C571CEB9EF24}"/>
              </a:ext>
            </a:extLst>
          </p:cNvPr>
          <p:cNvSpPr txBox="1"/>
          <p:nvPr/>
        </p:nvSpPr>
        <p:spPr>
          <a:xfrm>
            <a:off x="508000" y="4425805"/>
            <a:ext cx="5026526" cy="1151396"/>
          </a:xfrm>
          <a:prstGeom prst="rect">
            <a:avLst/>
          </a:prstGeom>
          <a:noFill/>
          <a:ln w="3175" cap="rnd">
            <a:noFill/>
          </a:ln>
        </p:spPr>
        <p:txBody>
          <a:bodyPr wrap="square" lIns="54000" tIns="36000" rIns="54000" bIns="36000" rtlCol="0">
            <a:spAutoFit/>
          </a:bodyPr>
          <a:lstStyle/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어려웠던 점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1) 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적이 겹쳐지면 플레이어를 뚫고 </a:t>
            </a:r>
            <a:r>
              <a:rPr lang="ko-KR" altLang="en-US" kern="100" spc="-3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지나감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2) 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레이어가 꼬이는 현상이 자주 </a:t>
            </a:r>
            <a:r>
              <a:rPr lang="ko-KR" altLang="en-US" kern="100" spc="-3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일어남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2" name="그림 1" descr="전자제품, 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E28761EC-BFDC-174C-CD26-509C2E393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531" y="2296033"/>
            <a:ext cx="5033555" cy="283137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1EB4633-5139-776C-4830-35EA65C605C8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31D2DF-30D6-F492-6023-06B712A56927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75A44F-30B5-BA79-4B7C-D46D5C61DDC7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220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11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91431" y="2671218"/>
            <a:ext cx="6205621" cy="2081006"/>
            <a:chOff x="299240" y="3361717"/>
            <a:chExt cx="2775060" cy="1309001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99240" y="3361717"/>
              <a:ext cx="1322733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씬 전환 로딩 씬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959477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게임 특성 상 로딩을 자주 해야 했기에 필수 사항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캐릭터를 랜덤으로 보여줌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로딩 정도에 따라 로딩바가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채워짐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정연하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6" name="그림 5" descr="사진 액자, 직사각형, 스크린샷, 텍스트이(가) 표시된 사진&#10;&#10;자동 생성된 설명">
            <a:extLst>
              <a:ext uri="{FF2B5EF4-FFF2-40B4-BE49-F238E27FC236}">
                <a16:creationId xmlns:a16="http://schemas.microsoft.com/office/drawing/2014/main" id="{0E795691-23A7-A166-ADB0-24665A4D7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486" y="2254396"/>
            <a:ext cx="5181600" cy="291465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8AC9EB7-4A8B-C5F4-8E06-6B55F2A527FB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CFEE32-5083-A085-BE7B-2638A09829D8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21D30-B77E-8869-B8DF-A51594F6AC7A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995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12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303462" y="2671219"/>
            <a:ext cx="6193590" cy="1707058"/>
            <a:chOff x="304620" y="3361717"/>
            <a:chExt cx="2769680" cy="1073779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304620" y="3361717"/>
              <a:ext cx="1749683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결과창</a:t>
              </a:r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 표시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(</a:t>
              </a:r>
              <a:r>
                <a:rPr lang="ko-KR" altLang="en-US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승리 패배 결과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)</a:t>
              </a:r>
              <a:endParaRPr lang="ko-KR" altLang="en-US" sz="3200" kern="100" spc="-4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724255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승리 패배 표시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부하를 줄이기 위해 캐릭터들 정지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정연하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2" name="그림 1" descr="스크린샷, PC 게임, 비디오 게임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D636E188-8CDD-B762-503E-089DBCCE9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486" y="2254396"/>
            <a:ext cx="5181600" cy="29146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A729DEF-5E3C-ACB7-416D-A612E18D1DF5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342D28-3A2C-8FCA-A4B5-6C2FBA491F29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77AE7B2-EFBB-48CA-43A4-1E57EA42F8D4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0392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13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88566" y="2671220"/>
            <a:ext cx="5989053" cy="1707058"/>
            <a:chOff x="396086" y="3361717"/>
            <a:chExt cx="2678214" cy="1073779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396086" y="3361717"/>
              <a:ext cx="1017073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자잘한 것들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724255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각각의 스테이지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클리어시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다음 스테이지가 열림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통합 작업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캐릭터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스탯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설정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정연하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6" name="그림 5" descr="지도, 스크린샷이(가) 표시된 사진&#10;&#10;자동 생성된 설명">
            <a:extLst>
              <a:ext uri="{FF2B5EF4-FFF2-40B4-BE49-F238E27FC236}">
                <a16:creationId xmlns:a16="http://schemas.microsoft.com/office/drawing/2014/main" id="{0E87DDCE-8A52-84A0-8365-03076F269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486" y="2254396"/>
            <a:ext cx="5181600" cy="291465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60FC5E5-EB32-B18D-1CE4-BF694333D1B8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051573-0A8E-38BD-816F-513FACB45515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CE040BD-FB54-1177-7F6D-AAD044EE0EA5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362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14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334841" y="2777433"/>
            <a:ext cx="6172020" cy="1707058"/>
            <a:chOff x="314266" y="3361717"/>
            <a:chExt cx="2760034" cy="1073779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314266" y="3361717"/>
              <a:ext cx="1198290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아이템 데이터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724255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아이템 아이콘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(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스프라이트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및 아이템 데이터 생성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아이템은 각각 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Type(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장착 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Type)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을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가지고있음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최규송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272D476-CCAE-BA4E-04F3-749E07F34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1150" y="2928921"/>
            <a:ext cx="2912851" cy="15174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AF738E6-7E1D-72E5-FFF3-B893594D3737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63A47F-4AC4-3CEB-A1C7-A7152CBFF4FD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E566A6-84D0-F41C-760C-460F835E321E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6486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15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73966" y="1878841"/>
            <a:ext cx="6223086" cy="3576800"/>
            <a:chOff x="291430" y="3361717"/>
            <a:chExt cx="2782870" cy="2249890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91430" y="3361717"/>
              <a:ext cx="773635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인벤토리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1900366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시작시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고른 캐릭터 표시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고른 캐릭터에 따라 장착 무기 타입 변경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방어구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및 무기 슬롯 아이콘 표시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4)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버튼으로 키고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끌수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있게 설정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5)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캐릭터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스텟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표시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6)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재화 표시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7)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인벤토리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아이템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부분 통합작업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최규송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2032EF2-42A1-F686-E566-BB5C45C0B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86" y="2267247"/>
            <a:ext cx="5040000" cy="307066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7394BB3-D433-5B89-740B-ED9A49DDD79D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D66949-5DE7-3432-FBCB-0A313F39ED0C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4D50AF-6A27-EBA0-83FE-74E86CC608B7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374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16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73966" y="1463309"/>
            <a:ext cx="6223086" cy="2828904"/>
            <a:chOff x="291430" y="3361717"/>
            <a:chExt cx="2782870" cy="1779446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91430" y="3361717"/>
              <a:ext cx="1479578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아이템 이동</a:t>
              </a:r>
              <a:r>
                <a:rPr lang="en-US" altLang="ko-KR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, </a:t>
              </a:r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장착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1429922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드래그 앤 드롭으로 임시슬롯을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생성후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  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아이템을 이동 및 장착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장착되는 아이템에 따라 캐릭터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스텟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변경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잘못된 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Type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또는 인벤토리 슬롯이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아닌곳에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드롭시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  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드래그를 시작한 원래 자리로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돌아감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최규송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C166B37-0F38-7CA4-6C1D-15C4087DE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86" y="2080364"/>
            <a:ext cx="5040000" cy="307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19E46A-1FBA-950D-0ADC-AA4B966C04A4}"/>
              </a:ext>
            </a:extLst>
          </p:cNvPr>
          <p:cNvSpPr txBox="1"/>
          <p:nvPr/>
        </p:nvSpPr>
        <p:spPr>
          <a:xfrm>
            <a:off x="504361" y="4292213"/>
            <a:ext cx="5989053" cy="1151396"/>
          </a:xfrm>
          <a:prstGeom prst="rect">
            <a:avLst/>
          </a:prstGeom>
          <a:noFill/>
          <a:ln w="3175" cap="rnd">
            <a:noFill/>
          </a:ln>
        </p:spPr>
        <p:txBody>
          <a:bodyPr wrap="square" lIns="54000" tIns="36000" rIns="54000" bIns="36000" rtlCol="0">
            <a:spAutoFit/>
          </a:bodyPr>
          <a:lstStyle/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kern="100" spc="-3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어려웠던점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1) 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장비창으로 </a:t>
            </a:r>
            <a:r>
              <a:rPr lang="ko-KR" altLang="en-US" kern="100" spc="-3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드롭시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임시슬롯에서 아이템정보를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   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잃어버리는 오류 발생 </a:t>
            </a: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-&gt; 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전역변수로 해결 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042AFDD-7C96-2E7F-C484-A4583AB5DB29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BD860-1566-D2E8-DD75-94FD5AD9E1C4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B79B24B-E5D4-931A-1708-3B69FD9E6C87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532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17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73966" y="2267248"/>
            <a:ext cx="6223086" cy="3202852"/>
            <a:chOff x="291430" y="3361717"/>
            <a:chExt cx="2782870" cy="2014668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91430" y="3361717"/>
              <a:ext cx="1622945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아이템 상세 </a:t>
              </a:r>
              <a:r>
                <a:rPr lang="ko-KR" altLang="en-US" sz="3200" kern="100" spc="-4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정보창</a:t>
              </a:r>
              <a:endParaRPr lang="ko-KR" altLang="en-US" sz="3200" kern="100" spc="-4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1665144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인벤토리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장비창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등 아이템 데이터가 존재하는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  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슬롯에서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좌클릭시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상세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정보창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출력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상세 정보창이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열려있는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상태에서 다른 아이템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클릭시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  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클릭된 아이템의 상세정보창 출력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우클릭시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상세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정보창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닫음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4)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강화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판매 버튼 출력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최규송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4994DB1-491C-CEFE-8294-F601A2E43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86" y="2167062"/>
            <a:ext cx="5040000" cy="307464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EE18875-3476-A492-D6A9-2A9F0AD384A0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98B4C9-35FA-979A-C318-2E8A65CAF689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1B4E0CC-5656-B4EA-7233-826E04AE9C5C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3707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18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73966" y="2267249"/>
            <a:ext cx="6223086" cy="2828904"/>
            <a:chOff x="291430" y="3361717"/>
            <a:chExt cx="2782870" cy="1779446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91430" y="3361717"/>
              <a:ext cx="1685167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아이템 강화 및 판매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1429922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재화를 소모하여 아이템 강화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현재 강화수치에 따라 강화확률 변경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강화 수치에 따른 아이템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스탯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판매금액 증가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4)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재화 부족 및 강화 최대치시 강화불가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5)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판매 금액에 따라 재화 추가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최규송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039A4BD-BAC2-9B7F-0CCB-602CAF714A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86" y="2174362"/>
            <a:ext cx="5040000" cy="307471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F625A90-A156-4170-AB03-5C225A2191C6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06C5E1-3674-93C2-7E38-A589DAD72C54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62802D9-D106-1DE2-CF81-3B7B6CA74D6A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2619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19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73966" y="1828801"/>
            <a:ext cx="6223086" cy="2454954"/>
            <a:chOff x="291430" y="3361717"/>
            <a:chExt cx="2782870" cy="1544223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91430" y="3361717"/>
              <a:ext cx="1343952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턴제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(</a:t>
              </a:r>
              <a:r>
                <a:rPr lang="ko-KR" altLang="en-US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진행 및 적 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Hp</a:t>
              </a:r>
              <a:r>
                <a:rPr lang="ko-KR" altLang="en-US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 표시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)</a:t>
              </a:r>
              <a:endParaRPr lang="ko-KR" altLang="en-US" sz="3200" kern="100" spc="-4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1194699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큐 방식을 이용하여 턴을 획득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전투 진행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상대 선택 후 스킬 및 공격 실행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상대의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피통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표시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4)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아군이 턴을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잡았을시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잡은 캐릭터 표시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최규송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2" name="그림 1" descr="스크린샷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BD5E7092-0121-DE49-B4CD-BF7F94D72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486" y="1836323"/>
            <a:ext cx="5181600" cy="2914650"/>
          </a:xfrm>
          <a:prstGeom prst="rect">
            <a:avLst/>
          </a:prstGeom>
        </p:spPr>
      </p:pic>
      <p:pic>
        <p:nvPicPr>
          <p:cNvPr id="6" name="그림 5" descr="만화 영화, 애니메이션, 가상의 캐릭터, 소설이(가) 표시된 사진&#10;&#10;자동 생성된 설명">
            <a:extLst>
              <a:ext uri="{FF2B5EF4-FFF2-40B4-BE49-F238E27FC236}">
                <a16:creationId xmlns:a16="http://schemas.microsoft.com/office/drawing/2014/main" id="{228BCC98-7BDA-D0CA-427E-D0394A3AF5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010" y="4995215"/>
            <a:ext cx="1810003" cy="1124107"/>
          </a:xfrm>
          <a:prstGeom prst="rect">
            <a:avLst/>
          </a:prstGeom>
        </p:spPr>
      </p:pic>
      <p:pic>
        <p:nvPicPr>
          <p:cNvPr id="7" name="그림 6" descr="스크린샷, 만화 영화이(가) 표시된 사진&#10;&#10;자동 생성된 설명">
            <a:extLst>
              <a:ext uri="{FF2B5EF4-FFF2-40B4-BE49-F238E27FC236}">
                <a16:creationId xmlns:a16="http://schemas.microsoft.com/office/drawing/2014/main" id="{8A7690F2-0BBA-FF52-0840-239A1C5E8F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695" y="5042847"/>
            <a:ext cx="800212" cy="1028844"/>
          </a:xfrm>
          <a:prstGeom prst="rect">
            <a:avLst/>
          </a:prstGeom>
        </p:spPr>
      </p:pic>
      <p:pic>
        <p:nvPicPr>
          <p:cNvPr id="8" name="그림 7" descr="스크린샷, 헬멧, 만화 영화, 애니메이션이(가) 표시된 사진&#10;&#10;자동 생성된 설명">
            <a:extLst>
              <a:ext uri="{FF2B5EF4-FFF2-40B4-BE49-F238E27FC236}">
                <a16:creationId xmlns:a16="http://schemas.microsoft.com/office/drawing/2014/main" id="{0EDC7CB6-A4D9-763B-83BE-72943E5E0D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931" y="5147729"/>
            <a:ext cx="1484397" cy="923962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219443B5-3516-8F19-2E4C-A23992D4CE49}"/>
              </a:ext>
            </a:extLst>
          </p:cNvPr>
          <p:cNvGrpSpPr/>
          <p:nvPr/>
        </p:nvGrpSpPr>
        <p:grpSpPr>
          <a:xfrm>
            <a:off x="273966" y="4437582"/>
            <a:ext cx="6223086" cy="1333110"/>
            <a:chOff x="291430" y="3361717"/>
            <a:chExt cx="2782870" cy="83855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531C098-5452-DFC4-B9D2-3E455A587036}"/>
                </a:ext>
              </a:extLst>
            </p:cNvPr>
            <p:cNvSpPr txBox="1"/>
            <p:nvPr/>
          </p:nvSpPr>
          <p:spPr>
            <a:xfrm>
              <a:off x="291430" y="3361717"/>
              <a:ext cx="1389973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디펜스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(</a:t>
              </a:r>
              <a:r>
                <a:rPr lang="ko-KR" altLang="en-US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아군 표시 및 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Hp)</a:t>
              </a:r>
              <a:endParaRPr lang="ko-KR" altLang="en-US" sz="3200" kern="100" spc="-4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D35CFB3-2422-A6CF-E217-744284DACE13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489033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아군 캐릭터 표시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아군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적 캐릭터의 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Hp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표시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A0F290C-A06B-FB00-4DF7-B6AD46D0C0FA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9EBCDE-880F-1813-E434-7630E26BC3E0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A0E3468-DF90-CB6E-24D7-C78F71DC7AF1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420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8327CB-D2F7-49B5-B140-456DFDF2419E}"/>
              </a:ext>
            </a:extLst>
          </p:cNvPr>
          <p:cNvSpPr/>
          <p:nvPr/>
        </p:nvSpPr>
        <p:spPr>
          <a:xfrm>
            <a:off x="0" y="-47132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50000"/>
                </a:schemeClr>
              </a:gs>
              <a:gs pos="32000">
                <a:schemeClr val="bg1">
                  <a:lumMod val="95000"/>
                  <a:alpha val="90000"/>
                </a:schemeClr>
              </a:gs>
              <a:gs pos="65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FAF76C-5484-49F3-9079-36ABF544BF9B}"/>
              </a:ext>
            </a:extLst>
          </p:cNvPr>
          <p:cNvSpPr txBox="1"/>
          <p:nvPr/>
        </p:nvSpPr>
        <p:spPr>
          <a:xfrm>
            <a:off x="1664848" y="1622286"/>
            <a:ext cx="9199668" cy="4243076"/>
          </a:xfrm>
          <a:prstGeom prst="rect">
            <a:avLst/>
          </a:prstGeom>
          <a:noFill/>
          <a:ln w="3175" cap="rnd">
            <a:noFill/>
          </a:ln>
        </p:spPr>
        <p:txBody>
          <a:bodyPr wrap="square" lIns="54000" tIns="36000" rIns="54000" bIns="36000" rtlCol="0" anchor="ctr">
            <a:spAutoFit/>
          </a:bodyPr>
          <a:lstStyle/>
          <a:p>
            <a:pPr>
              <a:spcAft>
                <a:spcPts val="300"/>
              </a:spcAft>
            </a:pPr>
            <a:r>
              <a:rPr lang="ko-KR" altLang="en-US" sz="3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게임소개</a:t>
            </a:r>
            <a:r>
              <a:rPr lang="en-US" altLang="ko-KR" sz="3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				- 03</a:t>
            </a:r>
          </a:p>
          <a:p>
            <a:pPr>
              <a:spcAft>
                <a:spcPts val="300"/>
              </a:spcAft>
            </a:pPr>
            <a:r>
              <a:rPr lang="ko-KR" altLang="en-US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· </a:t>
            </a:r>
            <a:r>
              <a:rPr lang="ko-KR" altLang="en-US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게임의 소개 및 전체적인 플레이 영상</a:t>
            </a:r>
            <a:endParaRPr lang="en-US" altLang="ko-KR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spcAft>
                <a:spcPts val="300"/>
              </a:spcAft>
            </a:pPr>
            <a:endParaRPr lang="en-US" altLang="ko-KR" sz="14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spcAft>
                <a:spcPts val="300"/>
              </a:spcAft>
            </a:pPr>
            <a:r>
              <a:rPr lang="ko-KR" altLang="en-US" sz="3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역할</a:t>
            </a:r>
            <a:r>
              <a:rPr lang="en-US" altLang="ko-KR" sz="3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					- 04</a:t>
            </a:r>
          </a:p>
          <a:p>
            <a:pPr>
              <a:spcAft>
                <a:spcPts val="300"/>
              </a:spcAft>
            </a:pPr>
            <a:r>
              <a:rPr lang="en-US" altLang="ko-KR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· </a:t>
            </a:r>
            <a:r>
              <a:rPr lang="ko-KR" altLang="en-US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각 조원의 맡은 역할 및 개별 설명</a:t>
            </a:r>
            <a:endParaRPr lang="en-US" altLang="ko-KR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spcAft>
                <a:spcPts val="300"/>
              </a:spcAft>
            </a:pPr>
            <a:endParaRPr lang="en-US" altLang="ko-KR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spcAft>
                <a:spcPts val="300"/>
              </a:spcAft>
            </a:pPr>
            <a:r>
              <a:rPr lang="ko-KR" altLang="en-US" sz="3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r>
              <a:rPr lang="en-US" altLang="ko-KR" sz="3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			- 05</a:t>
            </a:r>
          </a:p>
          <a:p>
            <a:pPr>
              <a:spcAft>
                <a:spcPts val="300"/>
              </a:spcAft>
            </a:pPr>
            <a:r>
              <a:rPr lang="en-US" altLang="ko-KR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· </a:t>
            </a:r>
            <a:r>
              <a:rPr lang="ko-KR" altLang="en-US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각 조원의 맡은 역할 및 개별 설명</a:t>
            </a:r>
            <a:endParaRPr lang="en-US" altLang="ko-KR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spcAft>
                <a:spcPts val="300"/>
              </a:spcAft>
            </a:pPr>
            <a:endParaRPr lang="en-US" altLang="ko-KR" sz="14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spcAft>
                <a:spcPts val="300"/>
              </a:spcAft>
            </a:pPr>
            <a:r>
              <a:rPr lang="ko-KR" altLang="en-US" sz="3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질의 응답</a:t>
            </a:r>
            <a:r>
              <a:rPr lang="en-US" altLang="ko-KR" sz="3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				- 22</a:t>
            </a:r>
          </a:p>
          <a:p>
            <a:pPr>
              <a:spcAft>
                <a:spcPts val="300"/>
              </a:spcAft>
            </a:pPr>
            <a:r>
              <a:rPr lang="en-US" altLang="ko-KR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· Q &amp; A </a:t>
            </a:r>
            <a:endParaRPr lang="en-US" altLang="ko-KR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E11C1D-08F4-4FE8-A2A1-F5248FC1EE1A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목차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15" name="슬라이드 번호 개체 틀 19">
            <a:extLst>
              <a:ext uri="{FF2B5EF4-FFF2-40B4-BE49-F238E27FC236}">
                <a16:creationId xmlns:a16="http://schemas.microsoft.com/office/drawing/2014/main" id="{E0472315-9510-4C4B-80E7-09DEC7450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2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6CEE2D2-E72E-4C81-A89B-AF4C4908D4C9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DB4AE84-9D1D-F944-F448-C4D5050A252A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26CE96-176D-FC5F-469F-7970D939398D}"/>
              </a:ext>
            </a:extLst>
          </p:cNvPr>
          <p:cNvSpPr txBox="1"/>
          <p:nvPr/>
        </p:nvSpPr>
        <p:spPr>
          <a:xfrm>
            <a:off x="508000" y="336711"/>
            <a:ext cx="3280228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목차</a:t>
            </a:r>
            <a:endParaRPr lang="en-US" altLang="ko-KR" sz="4000" b="1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5A9455E1-0899-303D-0EDA-224BFDD811AF}"/>
              </a:ext>
            </a:extLst>
          </p:cNvPr>
          <p:cNvCxnSpPr>
            <a:cxnSpLocks/>
          </p:cNvCxnSpPr>
          <p:nvPr/>
        </p:nvCxnSpPr>
        <p:spPr>
          <a:xfrm>
            <a:off x="1768642" y="914400"/>
            <a:ext cx="1000244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1658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20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73966" y="1463309"/>
            <a:ext cx="6223086" cy="2454954"/>
            <a:chOff x="291430" y="3361717"/>
            <a:chExt cx="2782870" cy="1544223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91430" y="3361717"/>
              <a:ext cx="1017073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아이템 드랍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1194699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승리시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골드 및 아이템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드랍하게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구현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    -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확률에 따라 아이템 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1~2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개 드랍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패배 시 골드만 소량 드랍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인벤토리에 해당 아이템 추가됨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최규송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19E46A-1FBA-950D-0ADC-AA4B966C04A4}"/>
              </a:ext>
            </a:extLst>
          </p:cNvPr>
          <p:cNvSpPr txBox="1"/>
          <p:nvPr/>
        </p:nvSpPr>
        <p:spPr>
          <a:xfrm>
            <a:off x="504361" y="4292213"/>
            <a:ext cx="5989053" cy="1151396"/>
          </a:xfrm>
          <a:prstGeom prst="rect">
            <a:avLst/>
          </a:prstGeom>
          <a:noFill/>
          <a:ln w="3175" cap="rnd">
            <a:noFill/>
          </a:ln>
        </p:spPr>
        <p:txBody>
          <a:bodyPr wrap="square" lIns="54000" tIns="36000" rIns="54000" bIns="36000" rtlCol="0">
            <a:spAutoFit/>
          </a:bodyPr>
          <a:lstStyle/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kern="100" spc="-3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어려웠던점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1) 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전투 </a:t>
            </a:r>
            <a:r>
              <a:rPr lang="ko-KR" altLang="en-US" kern="100" spc="-3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씬에서는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인벤토리가 존재하지 않아서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   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아이템 추가하는데 있어 수월하지 않았었음</a:t>
            </a: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pic>
        <p:nvPicPr>
          <p:cNvPr id="2" name="그림 1" descr="스크린샷, PC 게임, 비디오 게임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4BDBFF8-1E5B-A00A-5488-4A794A22DC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486" y="2254396"/>
            <a:ext cx="5181600" cy="29146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FBD3784-5679-6947-CFFC-304E9BC6136D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6F57DE-7645-4236-71E6-72CCB5FA07BC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7235E5D-3ACE-09B1-6D44-F35DEAA7009F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334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21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EC8E01F7-59C6-4EE1-9719-EEEE1C7B9AC0}"/>
              </a:ext>
            </a:extLst>
          </p:cNvPr>
          <p:cNvSpPr txBox="1"/>
          <p:nvPr/>
        </p:nvSpPr>
        <p:spPr>
          <a:xfrm>
            <a:off x="4917767" y="2930983"/>
            <a:ext cx="2356465" cy="996033"/>
          </a:xfrm>
          <a:prstGeom prst="rect">
            <a:avLst/>
          </a:prstGeom>
          <a:noFill/>
          <a:ln w="3175" cap="rnd">
            <a:noFill/>
          </a:ln>
        </p:spPr>
        <p:txBody>
          <a:bodyPr wrap="none" lIns="54000" tIns="36000" rIns="54000" bIns="36000" rtlCol="0">
            <a:spAutoFit/>
          </a:bodyPr>
          <a:lstStyle/>
          <a:p>
            <a:r>
              <a:rPr lang="en-US" altLang="ko-KR" sz="6000" kern="100" spc="-4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Q</a:t>
            </a:r>
            <a:r>
              <a:rPr lang="ko-KR" altLang="en-US" sz="6000" kern="100" spc="-4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6000" kern="100" spc="-4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&amp;</a:t>
            </a:r>
            <a:r>
              <a:rPr lang="ko-KR" altLang="en-US" sz="6000" kern="100" spc="-4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6000" kern="100" spc="-4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A</a:t>
            </a:r>
            <a:endParaRPr lang="ko-KR" altLang="en-US" sz="6000" kern="100" spc="-4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2081DA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질의 응답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77CB25B-485F-264F-ACAD-2C37048F2E94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C7B83A-3CDD-318D-D285-FA478076BF79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F4C9C50-4AE5-2848-1FB1-9733B5352E59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1767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사무실에서 이야기하는 노트북 주위에 모여있는 행복한 비즈니스 팀 - 28380483">
            <a:extLst>
              <a:ext uri="{FF2B5EF4-FFF2-40B4-BE49-F238E27FC236}">
                <a16:creationId xmlns:a16="http://schemas.microsoft.com/office/drawing/2014/main" id="{3D0CE06C-94C8-BDCD-04F5-99C96FB30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45913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658A355-5DE3-4E1E-A7B1-5FDEDD46DF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50000"/>
                </a:schemeClr>
              </a:gs>
              <a:gs pos="32000">
                <a:schemeClr val="bg1">
                  <a:lumMod val="95000"/>
                  <a:alpha val="90000"/>
                </a:schemeClr>
              </a:gs>
              <a:gs pos="65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42D5E6-97B2-4D89-9DB7-C24C36995A6A}"/>
              </a:ext>
            </a:extLst>
          </p:cNvPr>
          <p:cNvSpPr txBox="1"/>
          <p:nvPr/>
        </p:nvSpPr>
        <p:spPr>
          <a:xfrm>
            <a:off x="1207648" y="1157441"/>
            <a:ext cx="5624667" cy="688256"/>
          </a:xfrm>
          <a:prstGeom prst="rect">
            <a:avLst/>
          </a:prstGeom>
          <a:noFill/>
          <a:ln w="3175" cap="rnd">
            <a:noFill/>
          </a:ln>
        </p:spPr>
        <p:txBody>
          <a:bodyPr wrap="none" lIns="54000" tIns="36000" rIns="54000" bIns="36000" rtlCol="0" anchor="ctr">
            <a:spAutoFit/>
          </a:bodyPr>
          <a:lstStyle/>
          <a:p>
            <a:r>
              <a:rPr lang="ko-KR" altLang="en-US" sz="40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읽어 주셔서 감사합니다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2EB870-CAC7-488C-B9ED-17BD706A5CBD}"/>
              </a:ext>
            </a:extLst>
          </p:cNvPr>
          <p:cNvSpPr txBox="1"/>
          <p:nvPr/>
        </p:nvSpPr>
        <p:spPr>
          <a:xfrm>
            <a:off x="1207648" y="2726139"/>
            <a:ext cx="115684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Team</a:t>
            </a:r>
            <a:r>
              <a:rPr lang="ko-KR" altLang="en-US" sz="1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1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170742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944A93-52F7-464A-9029-9CA3D19E3B42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F7F9DD-FB33-47BE-AC54-16CE61C0B60C}"/>
              </a:ext>
            </a:extLst>
          </p:cNvPr>
          <p:cNvSpPr txBox="1"/>
          <p:nvPr/>
        </p:nvSpPr>
        <p:spPr>
          <a:xfrm>
            <a:off x="508000" y="336711"/>
            <a:ext cx="3280228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게임소개</a:t>
            </a:r>
            <a:endParaRPr lang="en-US" altLang="ko-KR" sz="4000" b="1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3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46C2DF8E-D92A-4CC8-8630-8C0BCDEA56A5}"/>
              </a:ext>
            </a:extLst>
          </p:cNvPr>
          <p:cNvCxnSpPr>
            <a:cxnSpLocks/>
          </p:cNvCxnSpPr>
          <p:nvPr/>
        </p:nvCxnSpPr>
        <p:spPr>
          <a:xfrm>
            <a:off x="2717321" y="914400"/>
            <a:ext cx="90537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633186" y="1917821"/>
            <a:ext cx="4736715" cy="4195820"/>
            <a:chOff x="372723" y="3361717"/>
            <a:chExt cx="4736715" cy="2639267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372723" y="3361717"/>
              <a:ext cx="919533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특징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521272" y="3711241"/>
              <a:ext cx="4588166" cy="1151396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pPr marL="228600" marR="0" lvl="0" indent="-22860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arenR"/>
                <a:tabLst/>
                <a:defRPr/>
              </a:pP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턴제와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디펜스 동시 구현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L="228600" marR="0" lvl="0" indent="-22860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arenR"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6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개의 캐릭터를 자유롭게 선택가능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L="228600" marR="0" lvl="0" indent="-22860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arenR"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각 스테이지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클리어시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다음 스테이지 오픈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79FF8A2-C911-2EB8-9E35-69F19007CD50}"/>
                </a:ext>
              </a:extLst>
            </p:cNvPr>
            <p:cNvSpPr txBox="1"/>
            <p:nvPr/>
          </p:nvSpPr>
          <p:spPr>
            <a:xfrm>
              <a:off x="372723" y="4500065"/>
              <a:ext cx="1869152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아쉬운 점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B45EED6-6759-85A6-8515-337A53EC6B38}"/>
                </a:ext>
              </a:extLst>
            </p:cNvPr>
            <p:cNvSpPr txBox="1"/>
            <p:nvPr/>
          </p:nvSpPr>
          <p:spPr>
            <a:xfrm>
              <a:off x="521272" y="4849588"/>
              <a:ext cx="2084595" cy="1151396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pPr marL="228600" marR="0" lvl="0" indent="-22860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arenR"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엔딩 구현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L="228600" marR="0" lvl="0" indent="-22860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arenR"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세이브 로드 구현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L="228600" marR="0" lvl="0" indent="-22860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arenR"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스킬 구현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게임소개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87C1AB-3F3E-ABE9-5636-54A4F46040FF}"/>
              </a:ext>
            </a:extLst>
          </p:cNvPr>
          <p:cNvSpPr txBox="1"/>
          <p:nvPr/>
        </p:nvSpPr>
        <p:spPr>
          <a:xfrm>
            <a:off x="8242192" y="2788544"/>
            <a:ext cx="2028644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ko-KR" altLang="en-US" sz="7200" dirty="0"/>
              <a:t>영상</a:t>
            </a:r>
          </a:p>
        </p:txBody>
      </p:sp>
    </p:spTree>
    <p:extLst>
      <p:ext uri="{BB962C8B-B14F-4D97-AF65-F5344CB8AC3E}">
        <p14:creationId xmlns:p14="http://schemas.microsoft.com/office/powerpoint/2010/main" val="818760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8327CB-D2F7-49B5-B140-456DFDF2419E}"/>
              </a:ext>
            </a:extLst>
          </p:cNvPr>
          <p:cNvSpPr/>
          <p:nvPr/>
        </p:nvSpPr>
        <p:spPr>
          <a:xfrm>
            <a:off x="0" y="24505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50000"/>
                </a:schemeClr>
              </a:gs>
              <a:gs pos="32000">
                <a:schemeClr val="bg1">
                  <a:lumMod val="95000"/>
                  <a:alpha val="90000"/>
                </a:schemeClr>
              </a:gs>
              <a:gs pos="65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E11C1D-08F4-4FE8-A2A1-F5248FC1EE1A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역할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15" name="슬라이드 번호 개체 틀 19">
            <a:extLst>
              <a:ext uri="{FF2B5EF4-FFF2-40B4-BE49-F238E27FC236}">
                <a16:creationId xmlns:a16="http://schemas.microsoft.com/office/drawing/2014/main" id="{E0472315-9510-4C4B-80E7-09DEC7450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4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6CEE2D2-E72E-4C81-A89B-AF4C4908D4C9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9F0779BB-05CD-30A7-8B23-8BEA652FBAEA}"/>
              </a:ext>
            </a:extLst>
          </p:cNvPr>
          <p:cNvGrpSpPr/>
          <p:nvPr/>
        </p:nvGrpSpPr>
        <p:grpSpPr>
          <a:xfrm>
            <a:off x="2471056" y="2560234"/>
            <a:ext cx="7249887" cy="2955833"/>
            <a:chOff x="2882351" y="2340775"/>
            <a:chExt cx="7249887" cy="2955833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EB0AAC8D-B3B7-4AE4-B45A-BFBE7A542EE3}"/>
                </a:ext>
              </a:extLst>
            </p:cNvPr>
            <p:cNvSpPr/>
            <p:nvPr/>
          </p:nvSpPr>
          <p:spPr>
            <a:xfrm>
              <a:off x="2882351" y="3235579"/>
              <a:ext cx="2061029" cy="2061029"/>
            </a:xfrm>
            <a:prstGeom prst="ellipse">
              <a:avLst/>
            </a:prstGeom>
            <a:noFill/>
            <a:ln w="12700">
              <a:solidFill>
                <a:srgbClr val="2081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kern="10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장원재</a:t>
              </a:r>
              <a:endParaRPr lang="en-US" altLang="ko-KR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게임내 </a:t>
              </a:r>
              <a:r>
                <a:rPr lang="ko-KR" altLang="en-US" sz="1200" kern="10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에셋</a:t>
              </a:r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및</a:t>
              </a:r>
              <a:endPara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1200" kern="10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스프라이트</a:t>
              </a:r>
              <a:endPara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4B097FEB-8853-448D-8541-70522ED5837E}"/>
                </a:ext>
              </a:extLst>
            </p:cNvPr>
            <p:cNvSpPr/>
            <p:nvPr/>
          </p:nvSpPr>
          <p:spPr>
            <a:xfrm>
              <a:off x="5476780" y="3235579"/>
              <a:ext cx="2061029" cy="2061029"/>
            </a:xfrm>
            <a:prstGeom prst="ellipse">
              <a:avLst/>
            </a:prstGeom>
            <a:noFill/>
            <a:ln w="12700">
              <a:solidFill>
                <a:srgbClr val="2081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정연하</a:t>
              </a:r>
              <a:endParaRPr lang="en-US" altLang="ko-KR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게임의 전반적인 시스템과 </a:t>
              </a:r>
              <a:endPara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디펜스 전투</a:t>
              </a:r>
              <a:endPara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en-US" altLang="ko-KR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PPT </a:t>
              </a:r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작성 </a:t>
              </a:r>
              <a:endPara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6C93FA4A-E4E5-48AA-9981-8B0EEB9A4249}"/>
                </a:ext>
              </a:extLst>
            </p:cNvPr>
            <p:cNvSpPr/>
            <p:nvPr/>
          </p:nvSpPr>
          <p:spPr>
            <a:xfrm>
              <a:off x="8071209" y="3235579"/>
              <a:ext cx="2061029" cy="2061029"/>
            </a:xfrm>
            <a:prstGeom prst="ellipse">
              <a:avLst/>
            </a:prstGeom>
            <a:noFill/>
            <a:ln w="12700">
              <a:solidFill>
                <a:srgbClr val="2081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최규송</a:t>
              </a:r>
            </a:p>
            <a:p>
              <a:pPr algn="ctr"/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아이템</a:t>
              </a:r>
              <a:r>
                <a:rPr lang="en-US" altLang="ko-KR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인벤토리의 전반적인 구성</a:t>
              </a:r>
              <a:endPara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en-US" altLang="ko-KR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PPT </a:t>
              </a:r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작성</a:t>
              </a:r>
              <a:endPara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C9057909-24A7-47EC-8623-7F412F2505F6}"/>
                </a:ext>
              </a:extLst>
            </p:cNvPr>
            <p:cNvCxnSpPr>
              <a:cxnSpLocks/>
            </p:cNvCxnSpPr>
            <p:nvPr/>
          </p:nvCxnSpPr>
          <p:spPr>
            <a:xfrm>
              <a:off x="5117370" y="4241419"/>
              <a:ext cx="185420" cy="0"/>
            </a:xfrm>
            <a:prstGeom prst="line">
              <a:avLst/>
            </a:prstGeom>
            <a:ln w="12700">
              <a:solidFill>
                <a:srgbClr val="2081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AB86EAB-9390-4DF5-B626-90094F2E2B3B}"/>
                </a:ext>
              </a:extLst>
            </p:cNvPr>
            <p:cNvCxnSpPr>
              <a:cxnSpLocks/>
            </p:cNvCxnSpPr>
            <p:nvPr/>
          </p:nvCxnSpPr>
          <p:spPr>
            <a:xfrm>
              <a:off x="7711799" y="4258657"/>
              <a:ext cx="185420" cy="0"/>
            </a:xfrm>
            <a:prstGeom prst="line">
              <a:avLst/>
            </a:prstGeom>
            <a:ln w="12700">
              <a:solidFill>
                <a:srgbClr val="2081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29D708B-4DE9-EFA7-1FA7-0533E9ABFA74}"/>
                </a:ext>
              </a:extLst>
            </p:cNvPr>
            <p:cNvSpPr txBox="1"/>
            <p:nvPr/>
          </p:nvSpPr>
          <p:spPr>
            <a:xfrm>
              <a:off x="5385487" y="2340775"/>
              <a:ext cx="2243613" cy="565146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 anchor="ctr">
              <a:spAutoFit/>
            </a:bodyPr>
            <a:lstStyle/>
            <a:p>
              <a:pPr>
                <a:spcAft>
                  <a:spcPts val="300"/>
                </a:spcAft>
              </a:pPr>
              <a:r>
                <a:rPr lang="ko-KR" altLang="en-US" sz="3200" kern="100" spc="-8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조원별</a:t>
              </a:r>
              <a:r>
                <a:rPr lang="ko-KR" altLang="en-US" sz="3200" kern="100" spc="-8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 역할</a:t>
              </a:r>
              <a:endParaRPr lang="en-US" altLang="ko-KR" sz="32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DB4AE84-9D1D-F944-F448-C4D5050A252A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26CE96-176D-FC5F-469F-7970D939398D}"/>
              </a:ext>
            </a:extLst>
          </p:cNvPr>
          <p:cNvSpPr txBox="1"/>
          <p:nvPr/>
        </p:nvSpPr>
        <p:spPr>
          <a:xfrm>
            <a:off x="508000" y="336711"/>
            <a:ext cx="3280228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역할</a:t>
            </a:r>
            <a:endParaRPr lang="en-US" altLang="ko-KR" sz="4000" b="1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5A9455E1-0899-303D-0EDA-224BFDD811AF}"/>
              </a:ext>
            </a:extLst>
          </p:cNvPr>
          <p:cNvCxnSpPr>
            <a:cxnSpLocks/>
          </p:cNvCxnSpPr>
          <p:nvPr/>
        </p:nvCxnSpPr>
        <p:spPr>
          <a:xfrm>
            <a:off x="1768642" y="914400"/>
            <a:ext cx="1000244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051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944A93-52F7-464A-9029-9CA3D19E3B42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F7F9DD-FB33-47BE-AC54-16CE61C0B60C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5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46C2DF8E-D92A-4CC8-8630-8C0BCDEA56A5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436405" y="2842499"/>
            <a:ext cx="3629249" cy="1333110"/>
            <a:chOff x="396086" y="3361717"/>
            <a:chExt cx="3629249" cy="838557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396086" y="3361717"/>
              <a:ext cx="3629249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스프라이트</a:t>
              </a:r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 및 </a:t>
              </a:r>
              <a:r>
                <a:rPr lang="ko-KR" altLang="en-US" sz="3200" kern="100" spc="-4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에셋</a:t>
              </a:r>
              <a:endParaRPr lang="ko-KR" altLang="en-US" sz="3200" kern="100" spc="-4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521272" y="3711241"/>
              <a:ext cx="2839610" cy="489033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게임 내 존재하는 전반적인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에셋과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스프라이트를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담당 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장원재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8" name="그림 7" descr="스크린샷, 직사각형, 텍스트, 사진 액자이(가) 표시된 사진&#10;&#10;자동 생성된 설명">
            <a:extLst>
              <a:ext uri="{FF2B5EF4-FFF2-40B4-BE49-F238E27FC236}">
                <a16:creationId xmlns:a16="http://schemas.microsoft.com/office/drawing/2014/main" id="{5DB79526-DC1F-8F3C-C7C3-AF5C96FDE2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477" y="1606625"/>
            <a:ext cx="3837445" cy="2158563"/>
          </a:xfrm>
          <a:prstGeom prst="rect">
            <a:avLst/>
          </a:prstGeom>
        </p:spPr>
      </p:pic>
      <p:pic>
        <p:nvPicPr>
          <p:cNvPr id="11" name="그림 10" descr="텍스트, 지도, 물이(가) 표시된 사진&#10;&#10;자동 생성된 설명">
            <a:extLst>
              <a:ext uri="{FF2B5EF4-FFF2-40B4-BE49-F238E27FC236}">
                <a16:creationId xmlns:a16="http://schemas.microsoft.com/office/drawing/2014/main" id="{1687E07C-CE48-3207-742A-921DA0ABE0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879" y="1643237"/>
            <a:ext cx="3681163" cy="2064767"/>
          </a:xfrm>
          <a:prstGeom prst="rect">
            <a:avLst/>
          </a:prstGeom>
        </p:spPr>
      </p:pic>
      <p:pic>
        <p:nvPicPr>
          <p:cNvPr id="12" name="그림 11" descr="스크린샷, 지도이(가) 표시된 사진&#10;&#10;자동 생성된 설명">
            <a:extLst>
              <a:ext uri="{FF2B5EF4-FFF2-40B4-BE49-F238E27FC236}">
                <a16:creationId xmlns:a16="http://schemas.microsoft.com/office/drawing/2014/main" id="{7281040C-EF40-DE55-0DB7-BCE9D4D88C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112" y="3827524"/>
            <a:ext cx="3684930" cy="2064767"/>
          </a:xfrm>
          <a:prstGeom prst="rect">
            <a:avLst/>
          </a:prstGeom>
        </p:spPr>
      </p:pic>
      <p:pic>
        <p:nvPicPr>
          <p:cNvPr id="13" name="그림 12" descr="스크린샷, 텍스트, 비디오 게임 소프트웨어, PC 게임이(가) 표시된 사진&#10;&#10;자동 생성된 설명">
            <a:extLst>
              <a:ext uri="{FF2B5EF4-FFF2-40B4-BE49-F238E27FC236}">
                <a16:creationId xmlns:a16="http://schemas.microsoft.com/office/drawing/2014/main" id="{46934808-5179-983E-5C0A-65B3D4A2E9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477" y="3833451"/>
            <a:ext cx="3690302" cy="206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155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6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64504" y="2671218"/>
            <a:ext cx="4614932" cy="2081006"/>
            <a:chOff x="244198" y="3361717"/>
            <a:chExt cx="2878701" cy="1309001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44198" y="3361717"/>
              <a:ext cx="2011072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플레이어 선택 창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7" y="3711241"/>
              <a:ext cx="2726812" cy="959477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6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개의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캐릭중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개를 선택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(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중복 가능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)</a:t>
              </a: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캐릭의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이름 설정 가능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캐릭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선택시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캐릭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기본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스탯이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표시됨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정연하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2" name="그림 1" descr="스크린샷, 직사각형, 텍스트, 사진 액자이(가) 표시된 사진&#10;&#10;자동 생성된 설명">
            <a:extLst>
              <a:ext uri="{FF2B5EF4-FFF2-40B4-BE49-F238E27FC236}">
                <a16:creationId xmlns:a16="http://schemas.microsoft.com/office/drawing/2014/main" id="{E21F5507-CF3A-1E26-706F-0FA5F6D9A3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486" y="2329560"/>
            <a:ext cx="5181600" cy="29146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2733754-6271-5E87-87F2-33D065266629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F8D93A-51A6-6A50-3DBA-466159F74CED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DED4194-5A81-E5C6-F1EC-B088BE2ED806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105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7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00935" y="1787317"/>
            <a:ext cx="4600593" cy="2454954"/>
            <a:chOff x="204545" y="3361717"/>
            <a:chExt cx="2869755" cy="1544223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04545" y="3361717"/>
              <a:ext cx="913159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설정 창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1194699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설정창이 열리면 게임이 일시정지 됨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모든 버튼 및 입력 불가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Resume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을 누르면 설정창이 꺼짐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4)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사운드 창까지 구현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정연하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6" name="그림 5" descr="스크린샷, 직사각형, 텍스트, 사진 액자이(가) 표시된 사진&#10;&#10;자동 생성된 설명">
            <a:extLst>
              <a:ext uri="{FF2B5EF4-FFF2-40B4-BE49-F238E27FC236}">
                <a16:creationId xmlns:a16="http://schemas.microsoft.com/office/drawing/2014/main" id="{D9D3D0B0-17F2-C2A4-17F6-8D405736B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857" y="2874372"/>
            <a:ext cx="3216501" cy="1809282"/>
          </a:xfrm>
          <a:prstGeom prst="rect">
            <a:avLst/>
          </a:prstGeom>
        </p:spPr>
      </p:pic>
      <p:pic>
        <p:nvPicPr>
          <p:cNvPr id="7" name="그림 6" descr="스크린샷, PC 게임, 비디오 게임 소프트웨어, 디지털 합성이(가) 표시된 사진&#10;&#10;자동 생성된 설명">
            <a:extLst>
              <a:ext uri="{FF2B5EF4-FFF2-40B4-BE49-F238E27FC236}">
                <a16:creationId xmlns:a16="http://schemas.microsoft.com/office/drawing/2014/main" id="{606DC353-4147-0806-6172-DFED55098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1321" y="1863937"/>
            <a:ext cx="3214217" cy="1807997"/>
          </a:xfrm>
          <a:prstGeom prst="rect">
            <a:avLst/>
          </a:prstGeom>
        </p:spPr>
      </p:pic>
      <p:pic>
        <p:nvPicPr>
          <p:cNvPr id="8" name="그림 7" descr="스크린샷, 텍스트, 컴퓨터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E6BAE056-D397-E717-FFC2-A6B91D3F3F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585" y="3750223"/>
            <a:ext cx="3216501" cy="18092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F7CF70F-11FA-9056-6A88-C571CEB9EF24}"/>
              </a:ext>
            </a:extLst>
          </p:cNvPr>
          <p:cNvSpPr txBox="1"/>
          <p:nvPr/>
        </p:nvSpPr>
        <p:spPr>
          <a:xfrm>
            <a:off x="508000" y="4424904"/>
            <a:ext cx="4797926" cy="1525345"/>
          </a:xfrm>
          <a:prstGeom prst="rect">
            <a:avLst/>
          </a:prstGeom>
          <a:noFill/>
          <a:ln w="3175" cap="rnd">
            <a:noFill/>
          </a:ln>
        </p:spPr>
        <p:txBody>
          <a:bodyPr wrap="square" lIns="54000" tIns="36000" rIns="54000" bIns="36000" rtlCol="0">
            <a:spAutoFit/>
          </a:bodyPr>
          <a:lstStyle/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어려웠던 점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1) 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모든 </a:t>
            </a:r>
            <a:r>
              <a:rPr lang="ko-KR" altLang="en-US" kern="100" spc="-3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씬에서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다른 방식으로 움직여야 했음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2) 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모든 입력과 버튼을 막기에 어려움을 겪음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코드가 자주 </a:t>
            </a:r>
            <a:r>
              <a:rPr lang="ko-KR" altLang="en-US" kern="100" spc="-3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꼬일뻔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kern="100" spc="-3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했었음</a:t>
            </a: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0CB74E5-9D6B-03DE-5E4B-33E7156A2094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91C72-5480-350C-8285-FF115D8170AE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E0C8FD2-F2BE-0C7E-8AB7-0B261BDBC10A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1688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8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55462" y="1787319"/>
            <a:ext cx="4546066" cy="3202852"/>
            <a:chOff x="238558" y="3361717"/>
            <a:chExt cx="2835742" cy="2014668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38558" y="3361717"/>
              <a:ext cx="1758291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사운드 설정 창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1665144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슬라이더 바로 입력 가능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수치가 숫자로 표현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수치로 입력 가능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4)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음소거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기능 추가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5)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음소거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시 기존의 음량 기억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6)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수치가 </a:t>
              </a: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아래로 내려갈 시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음소거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정연하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7CF70F-11FA-9056-6A88-C571CEB9EF24}"/>
              </a:ext>
            </a:extLst>
          </p:cNvPr>
          <p:cNvSpPr txBox="1"/>
          <p:nvPr/>
        </p:nvSpPr>
        <p:spPr>
          <a:xfrm>
            <a:off x="508000" y="5070977"/>
            <a:ext cx="4797926" cy="777448"/>
          </a:xfrm>
          <a:prstGeom prst="rect">
            <a:avLst/>
          </a:prstGeom>
          <a:noFill/>
          <a:ln w="3175" cap="rnd">
            <a:noFill/>
          </a:ln>
        </p:spPr>
        <p:txBody>
          <a:bodyPr wrap="square" lIns="54000" tIns="36000" rIns="54000" bIns="36000" rtlCol="0">
            <a:spAutoFit/>
          </a:bodyPr>
          <a:lstStyle/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어려웠던 점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1) 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하나처럼 움직이게 하기에 어려움을 겪음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2" name="그림 1" descr="스크린샷, 텍스트, 직사각형, 사진 액자이(가) 표시된 사진&#10;&#10;자동 생성된 설명">
            <a:extLst>
              <a:ext uri="{FF2B5EF4-FFF2-40B4-BE49-F238E27FC236}">
                <a16:creationId xmlns:a16="http://schemas.microsoft.com/office/drawing/2014/main" id="{B2B4F94B-9DF8-3AB5-C92D-04F325459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486" y="2254396"/>
            <a:ext cx="5181600" cy="2914650"/>
          </a:xfrm>
          <a:prstGeom prst="rect">
            <a:avLst/>
          </a:prstGeom>
        </p:spPr>
      </p:pic>
      <p:pic>
        <p:nvPicPr>
          <p:cNvPr id="12" name="그림 11" descr="스크린샷, 텍스트, 직사각형, 사진 액자이(가) 표시된 사진&#10;&#10;자동 생성된 설명">
            <a:extLst>
              <a:ext uri="{FF2B5EF4-FFF2-40B4-BE49-F238E27FC236}">
                <a16:creationId xmlns:a16="http://schemas.microsoft.com/office/drawing/2014/main" id="{38BF9E8A-C515-C3D2-892F-43F7BCFA1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325" y="2293892"/>
            <a:ext cx="5181600" cy="29146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8A09FDF-1A9B-9D67-F56E-779675C66666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9C5DD2-2943-2CD6-B159-EA160C689CB9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1DC66A7-A3A6-F95C-417B-FE896D56BA0E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4747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>
            <a:extLst>
              <a:ext uri="{FF2B5EF4-FFF2-40B4-BE49-F238E27FC236}">
                <a16:creationId xmlns:a16="http://schemas.microsoft.com/office/drawing/2014/main" id="{589B4AC2-D79C-4277-B9FF-2E1EFFEAD781}"/>
              </a:ext>
            </a:extLst>
          </p:cNvPr>
          <p:cNvSpPr/>
          <p:nvPr/>
        </p:nvSpPr>
        <p:spPr>
          <a:xfrm>
            <a:off x="0" y="6229645"/>
            <a:ext cx="12192000" cy="62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19">
            <a:extLst>
              <a:ext uri="{FF2B5EF4-FFF2-40B4-BE49-F238E27FC236}">
                <a16:creationId xmlns:a16="http://schemas.microsoft.com/office/drawing/2014/main" id="{E61CBCAC-8AD1-4685-9DD5-3B823E16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814" y="6334921"/>
            <a:ext cx="395514" cy="365125"/>
          </a:xfrm>
        </p:spPr>
        <p:txBody>
          <a:bodyPr/>
          <a:lstStyle/>
          <a:p>
            <a:pPr algn="ctr"/>
            <a:r>
              <a:rPr lang="en-US" altLang="ko-KR" sz="1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t>0</a:t>
            </a:r>
            <a:fld id="{360CBE85-D69E-4BA9-9CB2-3795F351EEED}" type="slidenum">
              <a:rPr lang="ko-KR" altLang="en-US" sz="1000" spc="-8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3B34"/>
                </a:solidFill>
                <a:latin typeface="MetroSans Med" pitchFamily="2" charset="-127"/>
                <a:ea typeface="MetroSans Med" pitchFamily="2" charset="-127"/>
                <a:cs typeface="Pretendard Light" panose="02000403000000020004" pitchFamily="2" charset="-127"/>
              </a:rPr>
              <a:pPr algn="ctr"/>
              <a:t>9</a:t>
            </a:fld>
            <a:endParaRPr lang="ko-KR" altLang="en-US" sz="1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3B34"/>
              </a:solidFill>
              <a:latin typeface="MetroSans Med" pitchFamily="2" charset="-127"/>
              <a:ea typeface="MetroSans Med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FAAD4-B866-4A2E-A03D-708CD4940ED8}"/>
              </a:ext>
            </a:extLst>
          </p:cNvPr>
          <p:cNvCxnSpPr>
            <a:cxnSpLocks/>
          </p:cNvCxnSpPr>
          <p:nvPr/>
        </p:nvCxnSpPr>
        <p:spPr>
          <a:xfrm>
            <a:off x="11899900" y="6508750"/>
            <a:ext cx="292100" cy="0"/>
          </a:xfrm>
          <a:prstGeom prst="line">
            <a:avLst/>
          </a:prstGeom>
          <a:ln>
            <a:solidFill>
              <a:srgbClr val="423B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F2C495DF-4D44-4C6C-BA2D-CF4AD213EB9E}"/>
              </a:ext>
            </a:extLst>
          </p:cNvPr>
          <p:cNvGrpSpPr/>
          <p:nvPr/>
        </p:nvGrpSpPr>
        <p:grpSpPr>
          <a:xfrm>
            <a:off x="243305" y="1340398"/>
            <a:ext cx="4558223" cy="2828904"/>
            <a:chOff x="230975" y="3361717"/>
            <a:chExt cx="2843325" cy="1779446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C8E01F7-59C6-4EE1-9719-EEEE1C7B9AC0}"/>
                </a:ext>
              </a:extLst>
            </p:cNvPr>
            <p:cNvSpPr txBox="1"/>
            <p:nvPr/>
          </p:nvSpPr>
          <p:spPr>
            <a:xfrm>
              <a:off x="230975" y="3361717"/>
              <a:ext cx="2783609" cy="355490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none" lIns="54000" tIns="36000" rIns="54000" bIns="36000" rtlCol="0">
              <a:spAutoFit/>
            </a:bodyPr>
            <a:lstStyle/>
            <a:p>
              <a:r>
                <a:rPr lang="ko-KR" altLang="en-US" sz="3200" kern="100" spc="-4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턴제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(</a:t>
              </a:r>
              <a:r>
                <a:rPr lang="ko-KR" altLang="en-US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속도 구현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, </a:t>
              </a:r>
              <a:r>
                <a:rPr lang="ko-KR" altLang="en-US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이동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, </a:t>
              </a:r>
              <a:r>
                <a:rPr lang="ko-KR" altLang="en-US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플레이어 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Hp, </a:t>
              </a:r>
              <a:r>
                <a:rPr lang="en-US" altLang="ko-KR" kern="100" spc="-4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Mp</a:t>
              </a:r>
              <a:r>
                <a:rPr lang="en-US" altLang="ko-KR" kern="100" spc="-4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2081DA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)</a:t>
              </a:r>
              <a:endParaRPr lang="ko-KR" altLang="en-US" sz="3200" kern="100" spc="-4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2081DA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F0F3D14-C846-4625-AE1B-4097B74A751F}"/>
                </a:ext>
              </a:extLst>
            </p:cNvPr>
            <p:cNvSpPr txBox="1"/>
            <p:nvPr/>
          </p:nvSpPr>
          <p:spPr>
            <a:xfrm>
              <a:off x="396086" y="3711241"/>
              <a:ext cx="2678214" cy="1429922"/>
            </a:xfrm>
            <a:prstGeom prst="rect">
              <a:avLst/>
            </a:prstGeom>
            <a:noFill/>
            <a:ln w="3175" cap="rnd">
              <a:noFill/>
            </a:ln>
          </p:spPr>
          <p:txBody>
            <a:bodyPr wrap="square" lIns="54000" tIns="36000" rIns="54000" bIns="36000" rtlCol="0">
              <a:spAutoFit/>
            </a:bodyPr>
            <a:lstStyle/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특징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1)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속도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스탯에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따라 전투 순서가 변경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2)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시작 시 맵 밖에서 캐릭터가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걸어나옴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3)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캐릭터가 상대 앞까지 가서 공격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4)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마나를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사용한 스킬 사용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marR="0" lvl="0" algn="l" defTabSz="914400" rtl="0" eaLnBrk="1" fontAlgn="auto" latinLnBrk="1" hangingPunct="1">
                <a:lnSpc>
                  <a:spcPct val="13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5) 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마나는 일반 </a:t>
              </a:r>
              <a:r>
                <a:rPr lang="ko-KR" altLang="en-US" kern="100" spc="-30" dirty="0" err="1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공격시</a:t>
              </a:r>
              <a:r>
                <a:rPr lang="ko-KR" altLang="en-US" kern="100" spc="-3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rgbClr val="423B3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자동으로 회복</a:t>
              </a:r>
              <a:endPara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DA33F3F-4A93-5317-49BD-3AEB706071AF}"/>
              </a:ext>
            </a:extLst>
          </p:cNvPr>
          <p:cNvSpPr txBox="1"/>
          <p:nvPr/>
        </p:nvSpPr>
        <p:spPr>
          <a:xfrm>
            <a:off x="508000" y="6386679"/>
            <a:ext cx="11568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정연하</a:t>
            </a:r>
            <a:endParaRPr lang="en-US" altLang="ko-KR" sz="11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7CF70F-11FA-9056-6A88-C571CEB9EF24}"/>
              </a:ext>
            </a:extLst>
          </p:cNvPr>
          <p:cNvSpPr txBox="1"/>
          <p:nvPr/>
        </p:nvSpPr>
        <p:spPr>
          <a:xfrm>
            <a:off x="508000" y="4326336"/>
            <a:ext cx="5026526" cy="1151396"/>
          </a:xfrm>
          <a:prstGeom prst="rect">
            <a:avLst/>
          </a:prstGeom>
          <a:noFill/>
          <a:ln w="3175" cap="rnd">
            <a:noFill/>
          </a:ln>
        </p:spPr>
        <p:txBody>
          <a:bodyPr wrap="square" lIns="54000" tIns="36000" rIns="54000" bIns="36000" rtlCol="0">
            <a:spAutoFit/>
          </a:bodyPr>
          <a:lstStyle/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어려웠던 점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1) </a:t>
            </a:r>
            <a:r>
              <a:rPr lang="ko-KR" altLang="en-US" kern="100" spc="-3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애니메이터가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말을 잘 </a:t>
            </a:r>
            <a:r>
              <a:rPr lang="ko-KR" altLang="en-US" kern="100" spc="-3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안들었음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R="0" lvl="0" algn="l" defTabSz="914400" rtl="0" eaLnBrk="1" fontAlgn="auto" latinLnBrk="1" hangingPunct="1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2) </a:t>
            </a:r>
            <a:r>
              <a:rPr lang="ko-KR" altLang="en-US" kern="100" spc="-3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423B3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여러가지 행동들이 섞여 순서가 자구 꼬였음</a:t>
            </a:r>
            <a:endParaRPr lang="en-US" altLang="ko-KR" kern="100" spc="-3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423B3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6" name="그림 5" descr="스크린샷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B8CA3E72-E351-7D5D-122A-7E4B5FD25C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2695258"/>
            <a:ext cx="5181600" cy="2914650"/>
          </a:xfrm>
          <a:prstGeom prst="rect">
            <a:avLst/>
          </a:prstGeom>
        </p:spPr>
      </p:pic>
      <p:pic>
        <p:nvPicPr>
          <p:cNvPr id="7" name="그림 6" descr="스크린샷, 만화 영화이(가) 표시된 사진&#10;&#10;자동 생성된 설명">
            <a:extLst>
              <a:ext uri="{FF2B5EF4-FFF2-40B4-BE49-F238E27FC236}">
                <a16:creationId xmlns:a16="http://schemas.microsoft.com/office/drawing/2014/main" id="{98154B46-8511-C54C-08A6-4A8109699D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094" y="1323621"/>
            <a:ext cx="800212" cy="102884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FFFC867-67AB-4351-31D3-CB88C22073FC}"/>
              </a:ext>
            </a:extLst>
          </p:cNvPr>
          <p:cNvSpPr/>
          <p:nvPr/>
        </p:nvSpPr>
        <p:spPr>
          <a:xfrm>
            <a:off x="0" y="0"/>
            <a:ext cx="12192000" cy="1193797"/>
          </a:xfrm>
          <a:prstGeom prst="rect">
            <a:avLst/>
          </a:prstGeom>
          <a:solidFill>
            <a:srgbClr val="208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4FFD5E-EFA5-0C6F-72E7-70819B492927}"/>
              </a:ext>
            </a:extLst>
          </p:cNvPr>
          <p:cNvSpPr txBox="1"/>
          <p:nvPr/>
        </p:nvSpPr>
        <p:spPr>
          <a:xfrm>
            <a:off x="507999" y="336711"/>
            <a:ext cx="3417455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ko-KR" altLang="en-US" sz="4000" b="1" kern="100" spc="-8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세부적인 내용</a:t>
            </a:r>
            <a:endParaRPr lang="en-US" altLang="ko-KR" sz="2000" kern="100" spc="-8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3283791B-885A-130D-80F5-452727E2A45D}"/>
              </a:ext>
            </a:extLst>
          </p:cNvPr>
          <p:cNvCxnSpPr>
            <a:cxnSpLocks/>
          </p:cNvCxnSpPr>
          <p:nvPr/>
        </p:nvCxnSpPr>
        <p:spPr>
          <a:xfrm>
            <a:off x="3990109" y="914400"/>
            <a:ext cx="7780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746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933</Words>
  <Application>Microsoft Office PowerPoint</Application>
  <PresentationFormat>와이드스크린</PresentationFormat>
  <Paragraphs>213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MetroSans Med</vt:lpstr>
      <vt:lpstr>Pretendard ExtraBold</vt:lpstr>
      <vt:lpstr>Pretendard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신강식</dc:creator>
  <cp:lastModifiedBy>규송 최</cp:lastModifiedBy>
  <cp:revision>42</cp:revision>
  <dcterms:created xsi:type="dcterms:W3CDTF">2022-02-18T07:02:00Z</dcterms:created>
  <dcterms:modified xsi:type="dcterms:W3CDTF">2023-10-16T00:52:31Z</dcterms:modified>
</cp:coreProperties>
</file>

<file path=docProps/thumbnail.jpeg>
</file>